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4"/>
  </p:sldMasterIdLst>
  <p:notesMasterIdLst>
    <p:notesMasterId r:id="rId11"/>
  </p:notesMasterIdLst>
  <p:handoutMasterIdLst>
    <p:handoutMasterId r:id="rId12"/>
  </p:handoutMasterIdLst>
  <p:sldIdLst>
    <p:sldId id="256" r:id="rId5"/>
    <p:sldId id="273" r:id="rId6"/>
    <p:sldId id="263" r:id="rId7"/>
    <p:sldId id="264" r:id="rId8"/>
    <p:sldId id="274" r:id="rId9"/>
    <p:sldId id="275" r:id="rId10"/>
  </p:sldIdLst>
  <p:sldSz cx="9144000" cy="6858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AD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C83299-3ED4-4B2F-9506-AB9AB4A2E588}" v="9" dt="2020-05-20T13:33:40.1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82" d="100"/>
          <a:sy n="82" d="100"/>
        </p:scale>
        <p:origin x="1578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Porter" userId="caeb4aa7-6afb-46a3-a995-19b0c182e2ba" providerId="ADAL" clId="{C9C83299-3ED4-4B2F-9506-AB9AB4A2E588}"/>
    <pc:docChg chg="undo custSel addSld delSld modSld sldOrd">
      <pc:chgData name="Mr Porter" userId="caeb4aa7-6afb-46a3-a995-19b0c182e2ba" providerId="ADAL" clId="{C9C83299-3ED4-4B2F-9506-AB9AB4A2E588}" dt="2020-05-20T14:00:22.386" v="1014" actId="20577"/>
      <pc:docMkLst>
        <pc:docMk/>
      </pc:docMkLst>
      <pc:sldChg chg="modSp mod">
        <pc:chgData name="Mr Porter" userId="caeb4aa7-6afb-46a3-a995-19b0c182e2ba" providerId="ADAL" clId="{C9C83299-3ED4-4B2F-9506-AB9AB4A2E588}" dt="2020-05-20T13:59:33.574" v="908" actId="20577"/>
        <pc:sldMkLst>
          <pc:docMk/>
          <pc:sldMk cId="2155342367" sldId="265"/>
        </pc:sldMkLst>
        <pc:spChg chg="mod">
          <ac:chgData name="Mr Porter" userId="caeb4aa7-6afb-46a3-a995-19b0c182e2ba" providerId="ADAL" clId="{C9C83299-3ED4-4B2F-9506-AB9AB4A2E588}" dt="2020-05-20T13:59:33.574" v="908" actId="20577"/>
          <ac:spMkLst>
            <pc:docMk/>
            <pc:sldMk cId="2155342367" sldId="265"/>
            <ac:spMk id="2" creationId="{00000000-0000-0000-0000-000000000000}"/>
          </ac:spMkLst>
        </pc:spChg>
      </pc:sldChg>
      <pc:sldChg chg="modSp mod">
        <pc:chgData name="Mr Porter" userId="caeb4aa7-6afb-46a3-a995-19b0c182e2ba" providerId="ADAL" clId="{C9C83299-3ED4-4B2F-9506-AB9AB4A2E588}" dt="2020-05-20T13:59:30.587" v="906" actId="20577"/>
        <pc:sldMkLst>
          <pc:docMk/>
          <pc:sldMk cId="2902569607" sldId="266"/>
        </pc:sldMkLst>
        <pc:spChg chg="mod">
          <ac:chgData name="Mr Porter" userId="caeb4aa7-6afb-46a3-a995-19b0c182e2ba" providerId="ADAL" clId="{C9C83299-3ED4-4B2F-9506-AB9AB4A2E588}" dt="2020-05-20T13:59:30.587" v="906" actId="20577"/>
          <ac:spMkLst>
            <pc:docMk/>
            <pc:sldMk cId="2902569607" sldId="266"/>
            <ac:spMk id="2" creationId="{00000000-0000-0000-0000-000000000000}"/>
          </ac:spMkLst>
        </pc:spChg>
      </pc:sldChg>
      <pc:sldChg chg="modSp add mod ord">
        <pc:chgData name="Mr Porter" userId="caeb4aa7-6afb-46a3-a995-19b0c182e2ba" providerId="ADAL" clId="{C9C83299-3ED4-4B2F-9506-AB9AB4A2E588}" dt="2020-05-20T13:12:32.590" v="628" actId="27636"/>
        <pc:sldMkLst>
          <pc:docMk/>
          <pc:sldMk cId="2643239013" sldId="270"/>
        </pc:sldMkLst>
        <pc:spChg chg="mod">
          <ac:chgData name="Mr Porter" userId="caeb4aa7-6afb-46a3-a995-19b0c182e2ba" providerId="ADAL" clId="{C9C83299-3ED4-4B2F-9506-AB9AB4A2E588}" dt="2020-05-20T13:12:32.590" v="628" actId="27636"/>
          <ac:spMkLst>
            <pc:docMk/>
            <pc:sldMk cId="2643239013" sldId="270"/>
            <ac:spMk id="2" creationId="{00000000-0000-0000-0000-000000000000}"/>
          </ac:spMkLst>
        </pc:spChg>
        <pc:spChg chg="mod">
          <ac:chgData name="Mr Porter" userId="caeb4aa7-6afb-46a3-a995-19b0c182e2ba" providerId="ADAL" clId="{C9C83299-3ED4-4B2F-9506-AB9AB4A2E588}" dt="2020-05-20T13:07:51.425" v="9" actId="20577"/>
          <ac:spMkLst>
            <pc:docMk/>
            <pc:sldMk cId="2643239013" sldId="270"/>
            <ac:spMk id="4" creationId="{00000000-0000-0000-0000-000000000000}"/>
          </ac:spMkLst>
        </pc:spChg>
      </pc:sldChg>
      <pc:sldChg chg="addSp delSp modSp add del mod setBg delDesignElem">
        <pc:chgData name="Mr Porter" userId="caeb4aa7-6afb-46a3-a995-19b0c182e2ba" providerId="ADAL" clId="{C9C83299-3ED4-4B2F-9506-AB9AB4A2E588}" dt="2020-05-20T14:00:22.386" v="1014" actId="20577"/>
        <pc:sldMkLst>
          <pc:docMk/>
          <pc:sldMk cId="2665239055" sldId="271"/>
        </pc:sldMkLst>
        <pc:spChg chg="mod">
          <ac:chgData name="Mr Porter" userId="caeb4aa7-6afb-46a3-a995-19b0c182e2ba" providerId="ADAL" clId="{C9C83299-3ED4-4B2F-9506-AB9AB4A2E588}" dt="2020-05-20T14:00:22.386" v="1014" actId="20577"/>
          <ac:spMkLst>
            <pc:docMk/>
            <pc:sldMk cId="2665239055" sldId="271"/>
            <ac:spMk id="2" creationId="{00000000-0000-0000-0000-000000000000}"/>
          </ac:spMkLst>
        </pc:spChg>
        <pc:spChg chg="add del">
          <ac:chgData name="Mr Porter" userId="caeb4aa7-6afb-46a3-a995-19b0c182e2ba" providerId="ADAL" clId="{C9C83299-3ED4-4B2F-9506-AB9AB4A2E588}" dt="2020-05-20T13:33:29.705" v="631"/>
          <ac:spMkLst>
            <pc:docMk/>
            <pc:sldMk cId="2665239055" sldId="271"/>
            <ac:spMk id="71" creationId="{4FAE1107-CEC3-4041-8BAA-CDB6F6759B35}"/>
          </ac:spMkLst>
        </pc:spChg>
        <pc:cxnChg chg="add del">
          <ac:chgData name="Mr Porter" userId="caeb4aa7-6afb-46a3-a995-19b0c182e2ba" providerId="ADAL" clId="{C9C83299-3ED4-4B2F-9506-AB9AB4A2E588}" dt="2020-05-20T13:33:29.705" v="631"/>
          <ac:cxnSpMkLst>
            <pc:docMk/>
            <pc:sldMk cId="2665239055" sldId="271"/>
            <ac:cxnSpMk id="73" creationId="{1AEA88FB-F5DD-45CE-AAE1-7B33D0ABDD25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320B4C-66E5-4436-BE3F-306C45911FCF}" type="datetimeFigureOut">
              <a:rPr lang="en-GB" smtClean="0"/>
              <a:pPr/>
              <a:t>20/09/2022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75568E-D5A0-4573-AFB6-00F5380AE1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627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8A481-4D74-4616-8752-6DB84BB7BECE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BEBA0-6DAA-45F4-8649-B50BE501B0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095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132101F-1C78-4A35-B9B9-FA3BC2678EB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862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13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1832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189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7760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095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57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316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375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6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2101F-1C78-4A35-B9B9-FA3BC2678EB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816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132101F-1C78-4A35-B9B9-FA3BC2678EB9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C38D3F3-DB27-4CBF-864A-E28263BCB96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5576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>
            <a:extLst>
              <a:ext uri="{FF2B5EF4-FFF2-40B4-BE49-F238E27FC236}">
                <a16:creationId xmlns:a16="http://schemas.microsoft.com/office/drawing/2014/main" id="{2FDF0794-1B86-42B2-B8C7-F60123E638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55" y="0"/>
            <a:ext cx="9141545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ceramic matrix composites, composite materia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8038"/>
            <a:ext cx="9144000" cy="6956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0">
            <a:extLst>
              <a:ext uri="{FF2B5EF4-FFF2-40B4-BE49-F238E27FC236}">
                <a16:creationId xmlns:a16="http://schemas.microsoft.com/office/drawing/2014/main" id="{EAA48FC5-3C83-4F1B-BC33-DF0B588F83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22589" y="3064931"/>
            <a:ext cx="6221411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2011" y="3429000"/>
            <a:ext cx="5626239" cy="1090938"/>
          </a:xfrm>
        </p:spPr>
        <p:txBody>
          <a:bodyPr anchor="b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higher Design &amp; Manufacture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2011" y="4779313"/>
            <a:ext cx="5626238" cy="514816"/>
          </a:xfrm>
        </p:spPr>
        <p:txBody>
          <a:bodyPr anchor="t">
            <a:normAutofit/>
          </a:bodyPr>
          <a:lstStyle/>
          <a:p>
            <a:r>
              <a:rPr lang="en-GB" sz="2000" dirty="0" smtClean="0">
                <a:solidFill>
                  <a:srgbClr val="FFFFFF"/>
                </a:solidFill>
              </a:rPr>
              <a:t>Introduction to Materials</a:t>
            </a:r>
            <a:endParaRPr lang="en-GB" sz="2000" dirty="0">
              <a:solidFill>
                <a:srgbClr val="FFFFFF"/>
              </a:solidFill>
            </a:endParaRPr>
          </a:p>
        </p:txBody>
      </p:sp>
      <p:cxnSp>
        <p:nvCxnSpPr>
          <p:cNvPr id="17" name="Straight Connector 12">
            <a:extLst>
              <a:ext uri="{FF2B5EF4-FFF2-40B4-BE49-F238E27FC236}">
                <a16:creationId xmlns:a16="http://schemas.microsoft.com/office/drawing/2014/main" id="{62F01714-1A39-4194-BD47-8A9960C599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232011" y="4666480"/>
            <a:ext cx="5124375" cy="0"/>
          </a:xfrm>
          <a:prstGeom prst="line">
            <a:avLst/>
          </a:prstGeom>
          <a:ln w="22225">
            <a:solidFill>
              <a:srgbClr val="CE346D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651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47F247E-B679-44E9-93C2-B2DD5EFB2B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79558" y="484632"/>
            <a:ext cx="6711112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01995" y="788416"/>
            <a:ext cx="5942448" cy="1499616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rgbClr val="1CADE4"/>
                </a:solidFill>
              </a:rPr>
              <a:t>Learning intentions &amp; success criteria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6364" y="484632"/>
            <a:ext cx="1596699" cy="58809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2405398" y="1029524"/>
            <a:ext cx="0" cy="914400"/>
          </a:xfrm>
          <a:prstGeom prst="line">
            <a:avLst/>
          </a:prstGeom>
          <a:ln w="19050">
            <a:solidFill>
              <a:schemeClr val="accent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01995" y="2132856"/>
            <a:ext cx="5942448" cy="3910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solidFill>
                  <a:srgbClr val="FFFFFF"/>
                </a:solidFill>
              </a:rPr>
              <a:t>Learning Intentions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FFFFFF"/>
                </a:solidFill>
              </a:rPr>
              <a:t> </a:t>
            </a:r>
            <a:r>
              <a:rPr lang="en-GB" sz="2400" dirty="0" smtClean="0">
                <a:solidFill>
                  <a:srgbClr val="FFFFFF"/>
                </a:solidFill>
              </a:rPr>
              <a:t>Developing an understanding of the properties and uses of materials.</a:t>
            </a:r>
            <a:endParaRPr lang="en-GB" sz="24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GB" sz="2400" b="1" dirty="0">
                <a:solidFill>
                  <a:srgbClr val="FFFFFF"/>
                </a:solidFill>
              </a:rPr>
              <a:t>Success Criteria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FFFFFF"/>
                </a:solidFill>
              </a:rPr>
              <a:t> </a:t>
            </a:r>
            <a:r>
              <a:rPr lang="en-GB" sz="2400" dirty="0" smtClean="0">
                <a:solidFill>
                  <a:srgbClr val="FFFFFF"/>
                </a:solidFill>
              </a:rPr>
              <a:t>I can explain the importance of choosing the correct material for a product.</a:t>
            </a:r>
            <a:endParaRPr lang="en-GB" sz="24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GB" sz="1600" dirty="0">
              <a:solidFill>
                <a:srgbClr val="FFFFFF"/>
              </a:solidFill>
            </a:endParaRPr>
          </a:p>
          <a:p>
            <a:endParaRPr lang="en-GB" sz="16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GB" sz="1600" dirty="0">
              <a:solidFill>
                <a:srgbClr val="FFFFFF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GB" sz="15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GB" sz="1500" dirty="0">
              <a:solidFill>
                <a:srgbClr val="FFFFFF"/>
              </a:solidFill>
            </a:endParaRPr>
          </a:p>
        </p:txBody>
      </p:sp>
      <p:pic>
        <p:nvPicPr>
          <p:cNvPr id="12" name="Graphic 11" descr="Aspiration">
            <a:extLst>
              <a:ext uri="{FF2B5EF4-FFF2-40B4-BE49-F238E27FC236}">
                <a16:creationId xmlns:a16="http://schemas.microsoft.com/office/drawing/2014/main" id="{CA9FAC00-E1C3-4EA4-9032-BF3182618E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/>
        </p:blipFill>
        <p:spPr>
          <a:xfrm>
            <a:off x="722107" y="4437112"/>
            <a:ext cx="914400" cy="914400"/>
          </a:xfrm>
          <a:prstGeom prst="rect">
            <a:avLst/>
          </a:prstGeom>
        </p:spPr>
      </p:pic>
      <p:pic>
        <p:nvPicPr>
          <p:cNvPr id="14" name="Graphic 13" descr="Idea">
            <a:extLst>
              <a:ext uri="{FF2B5EF4-FFF2-40B4-BE49-F238E27FC236}">
                <a16:creationId xmlns:a16="http://schemas.microsoft.com/office/drawing/2014/main" id="{04AE441F-285A-4F28-9973-C22D72BE5C5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722107" y="248479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7777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1472539"/>
          </a:xfrm>
        </p:spPr>
        <p:txBody>
          <a:bodyPr>
            <a:normAutofit/>
          </a:bodyPr>
          <a:lstStyle/>
          <a:p>
            <a:r>
              <a:rPr lang="en-GB" sz="3400" dirty="0" smtClean="0">
                <a:solidFill>
                  <a:srgbClr val="FFFFFF"/>
                </a:solidFill>
              </a:rPr>
              <a:t>Choosing the right material</a:t>
            </a:r>
            <a:endParaRPr lang="en-GB" sz="3400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90906" y="188640"/>
            <a:ext cx="5201573" cy="655272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There are so many different types of materials available that selecting the most appropriate can be a time consuming task.</a:t>
            </a:r>
          </a:p>
          <a:p>
            <a:pPr marL="0" indent="0">
              <a:buNone/>
            </a:pPr>
            <a:r>
              <a:rPr lang="en-GB" sz="2400" dirty="0" smtClean="0"/>
              <a:t>To avoid problems such as material failure it is worth considering;</a:t>
            </a:r>
          </a:p>
          <a:p>
            <a:pPr marL="0" indent="0">
              <a:buNone/>
            </a:pPr>
            <a:endParaRPr lang="en-GB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b="1" i="1" dirty="0" smtClean="0"/>
              <a:t>Functional</a:t>
            </a:r>
            <a:r>
              <a:rPr lang="en-GB" sz="2400" i="1" dirty="0" smtClean="0"/>
              <a:t> requirement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b="1" i="1" dirty="0" smtClean="0"/>
              <a:t>Manufacturing</a:t>
            </a:r>
            <a:r>
              <a:rPr lang="en-GB" sz="2400" i="1" dirty="0" smtClean="0"/>
              <a:t> restrictions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b="1" i="1" dirty="0" smtClean="0"/>
              <a:t>Availability</a:t>
            </a:r>
            <a:r>
              <a:rPr lang="en-GB" sz="2400" i="1" dirty="0" smtClean="0"/>
              <a:t> and </a:t>
            </a:r>
            <a:r>
              <a:rPr lang="en-GB" sz="2400" b="1" i="1" dirty="0" smtClean="0"/>
              <a:t>cost</a:t>
            </a:r>
            <a:r>
              <a:rPr lang="en-GB" sz="2400" i="1" dirty="0" smtClean="0"/>
              <a:t> of each material.</a:t>
            </a:r>
          </a:p>
          <a:p>
            <a:endParaRPr lang="en-GB" sz="2400" dirty="0"/>
          </a:p>
          <a:p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52474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3591" y="804333"/>
            <a:ext cx="2543925" cy="1472539"/>
          </a:xfrm>
        </p:spPr>
        <p:txBody>
          <a:bodyPr>
            <a:normAutofit/>
          </a:bodyPr>
          <a:lstStyle/>
          <a:p>
            <a:pPr algn="r"/>
            <a:r>
              <a:rPr lang="en-GB" sz="4800" dirty="0" smtClean="0">
                <a:solidFill>
                  <a:srgbClr val="FFFFFF"/>
                </a:solidFill>
              </a:rPr>
              <a:t>Properties</a:t>
            </a:r>
            <a:endParaRPr lang="en-GB" sz="4800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90906" y="188640"/>
            <a:ext cx="5201573" cy="6552728"/>
          </a:xfrm>
        </p:spPr>
        <p:txBody>
          <a:bodyPr anchor="ctr">
            <a:noAutofit/>
          </a:bodyPr>
          <a:lstStyle/>
          <a:p>
            <a:pPr marL="128016" lvl="1" indent="0">
              <a:lnSpc>
                <a:spcPct val="100000"/>
              </a:lnSpc>
              <a:buNone/>
            </a:pPr>
            <a:r>
              <a:rPr lang="en-GB" sz="2200" dirty="0" smtClean="0"/>
              <a:t>The prime consideration in all this is understanding the properties of the available materials.</a:t>
            </a:r>
          </a:p>
          <a:p>
            <a:pPr marL="128016" lvl="1" indent="0">
              <a:lnSpc>
                <a:spcPct val="100000"/>
              </a:lnSpc>
              <a:buNone/>
            </a:pPr>
            <a:r>
              <a:rPr lang="en-GB" sz="2200" b="1" dirty="0" smtClean="0"/>
              <a:t>Mechanical</a:t>
            </a:r>
            <a:r>
              <a:rPr lang="en-GB" sz="2200" dirty="0" smtClean="0"/>
              <a:t>- ability to resist and support force </a:t>
            </a:r>
            <a:r>
              <a:rPr lang="en-GB" sz="2200" dirty="0" err="1" smtClean="0"/>
              <a:t>eg</a:t>
            </a:r>
            <a:r>
              <a:rPr lang="en-GB" sz="2200" dirty="0" smtClean="0"/>
              <a:t>. </a:t>
            </a:r>
            <a:r>
              <a:rPr lang="en-GB" sz="2200" dirty="0" err="1" smtClean="0"/>
              <a:t>Streght</a:t>
            </a:r>
            <a:r>
              <a:rPr lang="en-GB" sz="2200" dirty="0" smtClean="0"/>
              <a:t>, Toughness, Ductility (Stretching, bending etc.)</a:t>
            </a:r>
          </a:p>
          <a:p>
            <a:pPr marL="128016" lvl="1" indent="0">
              <a:lnSpc>
                <a:spcPct val="100000"/>
              </a:lnSpc>
              <a:buNone/>
            </a:pPr>
            <a:endParaRPr lang="en-GB" sz="2200" dirty="0" smtClean="0"/>
          </a:p>
          <a:p>
            <a:pPr lvl="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200" b="1" i="1" dirty="0" smtClean="0"/>
              <a:t>Physical</a:t>
            </a:r>
            <a:r>
              <a:rPr lang="en-GB" sz="2200" i="1" dirty="0" smtClean="0"/>
              <a:t>- size, density and surface texture.</a:t>
            </a:r>
          </a:p>
          <a:p>
            <a:pPr lvl="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200" b="1" i="1" dirty="0" smtClean="0"/>
              <a:t>Thermal</a:t>
            </a:r>
            <a:r>
              <a:rPr lang="en-GB" sz="2200" i="1" dirty="0" smtClean="0"/>
              <a:t>- withstand temperature change.</a:t>
            </a:r>
          </a:p>
          <a:p>
            <a:pPr lvl="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200" b="1" i="1" dirty="0"/>
              <a:t>Chemical</a:t>
            </a:r>
            <a:r>
              <a:rPr lang="en-GB" sz="2200" i="1" dirty="0"/>
              <a:t> </a:t>
            </a:r>
            <a:r>
              <a:rPr lang="en-GB" sz="2200" i="1" dirty="0" smtClean="0"/>
              <a:t>- </a:t>
            </a:r>
            <a:r>
              <a:rPr lang="en-GB" sz="2200" i="1" dirty="0"/>
              <a:t>how a material will react to corrosion/chemicals.</a:t>
            </a:r>
          </a:p>
          <a:p>
            <a:pPr lvl="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200" b="1" i="1" dirty="0" smtClean="0"/>
              <a:t>Electrical </a:t>
            </a:r>
            <a:r>
              <a:rPr lang="en-GB" sz="2200" i="1" dirty="0" smtClean="0"/>
              <a:t>- how </a:t>
            </a:r>
            <a:r>
              <a:rPr lang="en-GB" sz="2200" i="1" dirty="0"/>
              <a:t>a material conducts or </a:t>
            </a:r>
            <a:r>
              <a:rPr lang="en-GB" sz="2200" i="1" dirty="0" smtClean="0"/>
              <a:t>resists electrical </a:t>
            </a:r>
            <a:r>
              <a:rPr lang="en-GB" sz="2200" i="1" dirty="0"/>
              <a:t>currents.</a:t>
            </a:r>
          </a:p>
          <a:p>
            <a:pPr lvl="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200" b="1" i="1" dirty="0" smtClean="0"/>
              <a:t>Optical</a:t>
            </a:r>
            <a:r>
              <a:rPr lang="en-GB" sz="2200" i="1" dirty="0" smtClean="0"/>
              <a:t> - ability </a:t>
            </a:r>
            <a:r>
              <a:rPr lang="en-GB" sz="2200" i="1" dirty="0"/>
              <a:t>to transmit and refract light.</a:t>
            </a:r>
          </a:p>
          <a:p>
            <a:pPr lvl="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200" b="1" i="1" dirty="0" smtClean="0"/>
              <a:t>Acoustical</a:t>
            </a:r>
            <a:r>
              <a:rPr lang="en-GB" sz="2200" i="1" dirty="0" smtClean="0"/>
              <a:t> - </a:t>
            </a:r>
            <a:r>
              <a:rPr lang="en-GB" sz="2200" i="1" dirty="0"/>
              <a:t>ability to absorb and transfer sound.</a:t>
            </a:r>
          </a:p>
          <a:p>
            <a:pPr marL="128016" lvl="1" indent="0">
              <a:lnSpc>
                <a:spcPct val="100000"/>
              </a:lnSpc>
              <a:buNone/>
            </a:pPr>
            <a:endParaRPr lang="en-GB" sz="2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21760"/>
            <a:ext cx="3490722" cy="203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67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804333"/>
            <a:ext cx="2943989" cy="752459"/>
          </a:xfrm>
        </p:spPr>
        <p:txBody>
          <a:bodyPr>
            <a:normAutofit/>
          </a:bodyPr>
          <a:lstStyle/>
          <a:p>
            <a:pPr algn="r"/>
            <a:r>
              <a:rPr lang="en-GB" sz="4800" dirty="0" smtClean="0">
                <a:solidFill>
                  <a:srgbClr val="FFFFFF"/>
                </a:solidFill>
              </a:rPr>
              <a:t>Implications</a:t>
            </a:r>
            <a:endParaRPr lang="en-GB" sz="4800" dirty="0">
              <a:solidFill>
                <a:srgbClr val="FFFFFF"/>
              </a:solidFill>
            </a:endParaRPr>
          </a:p>
        </p:txBody>
      </p:sp>
      <p:pic>
        <p:nvPicPr>
          <p:cNvPr id="7" name="Picture 53" descr="designshop-uk-outdoor-egg-chai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6160" y="3212976"/>
            <a:ext cx="1638328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91045" y="-120316"/>
            <a:ext cx="5201573" cy="7293732"/>
          </a:xfrm>
        </p:spPr>
        <p:txBody>
          <a:bodyPr anchor="ctr">
            <a:no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n-US" dirty="0"/>
              <a:t>Before choosing the material a few questions must be considered:</a:t>
            </a:r>
          </a:p>
          <a:p>
            <a:pPr lvl="2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800" i="1" dirty="0" smtClean="0"/>
              <a:t>What </a:t>
            </a:r>
            <a:r>
              <a:rPr lang="en-US" sz="1800" i="1" dirty="0"/>
              <a:t>is the material?</a:t>
            </a:r>
          </a:p>
          <a:p>
            <a:pPr lvl="2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800" i="1" dirty="0" smtClean="0"/>
              <a:t>Is </a:t>
            </a:r>
            <a:r>
              <a:rPr lang="en-US" sz="1800" i="1" dirty="0"/>
              <a:t>the material suited to the expected tasks it is likely to perform?</a:t>
            </a:r>
          </a:p>
          <a:p>
            <a:pPr lvl="2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800" i="1" dirty="0" smtClean="0"/>
              <a:t>Does </a:t>
            </a:r>
            <a:r>
              <a:rPr lang="en-US" sz="1800" i="1" dirty="0"/>
              <a:t>it meet the specification for the new product?</a:t>
            </a:r>
          </a:p>
          <a:p>
            <a:pPr lvl="2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800" i="1" dirty="0" smtClean="0"/>
              <a:t>How </a:t>
            </a:r>
            <a:r>
              <a:rPr lang="en-US" sz="1800" i="1" dirty="0"/>
              <a:t>will sunlight and other external elements affect the material?</a:t>
            </a:r>
          </a:p>
          <a:p>
            <a:pPr lvl="2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800" i="1" dirty="0" smtClean="0"/>
              <a:t>What </a:t>
            </a:r>
            <a:r>
              <a:rPr lang="en-US" sz="1800" i="1" dirty="0"/>
              <a:t>are the properties of the material?</a:t>
            </a:r>
          </a:p>
          <a:p>
            <a:pPr lvl="2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800" i="1" dirty="0" smtClean="0"/>
              <a:t>What </a:t>
            </a:r>
            <a:r>
              <a:rPr lang="en-US" sz="1800" i="1" dirty="0"/>
              <a:t>does it cost?</a:t>
            </a:r>
          </a:p>
          <a:p>
            <a:pPr lvl="2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800" i="1" dirty="0" smtClean="0"/>
              <a:t>What </a:t>
            </a:r>
            <a:r>
              <a:rPr lang="en-US" sz="1800" i="1" dirty="0"/>
              <a:t>other material could do the same job?</a:t>
            </a:r>
          </a:p>
          <a:p>
            <a:pPr lvl="2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800" i="1" dirty="0" smtClean="0"/>
              <a:t>How </a:t>
            </a:r>
            <a:r>
              <a:rPr lang="en-US" sz="1800" i="1" dirty="0"/>
              <a:t>much will that cost</a:t>
            </a:r>
            <a:r>
              <a:rPr lang="en-US" sz="1800" i="1" dirty="0" smtClean="0"/>
              <a:t>?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i="1" dirty="0"/>
          </a:p>
          <a:p>
            <a:pPr>
              <a:spcBef>
                <a:spcPct val="50000"/>
              </a:spcBef>
            </a:pPr>
            <a:r>
              <a:rPr lang="en-US" dirty="0"/>
              <a:t>The principal objective here is to find ways in which a particular function can be</a:t>
            </a:r>
            <a:r>
              <a:rPr lang="en-US" b="1" dirty="0"/>
              <a:t> achieved</a:t>
            </a:r>
            <a:r>
              <a:rPr lang="en-US" dirty="0"/>
              <a:t> at a </a:t>
            </a:r>
            <a:r>
              <a:rPr lang="en-US" b="1" dirty="0"/>
              <a:t>reduced cost by substituting an alternative material.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9715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804333"/>
            <a:ext cx="2943989" cy="2048603"/>
          </a:xfrm>
        </p:spPr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FFFFFF"/>
                </a:solidFill>
              </a:rPr>
              <a:t>The systematic approach</a:t>
            </a:r>
            <a:endParaRPr lang="en-GB" sz="4000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91045" y="-120316"/>
            <a:ext cx="5201573" cy="7293732"/>
          </a:xfrm>
        </p:spPr>
        <p:txBody>
          <a:bodyPr anchor="ctr">
            <a:norm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n-US" sz="2400" dirty="0"/>
              <a:t>Choosing materials depends on: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000" dirty="0"/>
              <a:t> </a:t>
            </a:r>
            <a:r>
              <a:rPr lang="en-US" sz="2400" i="1" dirty="0"/>
              <a:t>Properties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400" i="1" dirty="0"/>
              <a:t> Costs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400" i="1" dirty="0"/>
              <a:t> Available Resources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400" i="1" dirty="0"/>
              <a:t> Number to be produced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400" i="1" dirty="0"/>
              <a:t> Product Complexity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400" i="1" dirty="0"/>
              <a:t> Effect on the Environment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400" i="1" dirty="0"/>
              <a:t> Design requirements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400" i="1" dirty="0"/>
              <a:t> Social Factors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400" i="1" dirty="0"/>
              <a:t> Service requirements</a:t>
            </a:r>
          </a:p>
          <a:p>
            <a:pPr marL="173736" lvl="1" indent="0">
              <a:spcBef>
                <a:spcPct val="50000"/>
              </a:spcBef>
              <a:buNone/>
            </a:pPr>
            <a:r>
              <a:rPr lang="en-US" sz="2400" i="1" dirty="0"/>
              <a:t>Each one of these headings should </a:t>
            </a:r>
            <a:r>
              <a:rPr lang="en-US" sz="2000" dirty="0"/>
              <a:t>generate discussion, testing and research.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1800" dirty="0"/>
          </a:p>
        </p:txBody>
      </p:sp>
      <p:pic>
        <p:nvPicPr>
          <p:cNvPr id="8" name="Picture 57" descr="ozone%20layer-jj-001"/>
          <p:cNvPicPr>
            <a:picLocks noChangeAspect="1" noChangeArrowheads="1"/>
          </p:cNvPicPr>
          <p:nvPr/>
        </p:nvPicPr>
        <p:blipFill>
          <a:blip r:embed="rId2" cstate="print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21225"/>
            <a:ext cx="3490722" cy="213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93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A15973182C454CBD017EAD4899623C" ma:contentTypeVersion="12" ma:contentTypeDescription="Create a new document." ma:contentTypeScope="" ma:versionID="f1327d3aa13311484d02d8272eb300e5">
  <xsd:schema xmlns:xsd="http://www.w3.org/2001/XMLSchema" xmlns:xs="http://www.w3.org/2001/XMLSchema" xmlns:p="http://schemas.microsoft.com/office/2006/metadata/properties" xmlns:ns2="fb009bb9-7fd2-49f5-811f-13223d662051" xmlns:ns3="e77713bc-0ebc-4063-99a4-8848dbeddd29" targetNamespace="http://schemas.microsoft.com/office/2006/metadata/properties" ma:root="true" ma:fieldsID="db087f24cadde66e68207609201885a3" ns2:_="" ns3:_="">
    <xsd:import namespace="fb009bb9-7fd2-49f5-811f-13223d662051"/>
    <xsd:import namespace="e77713bc-0ebc-4063-99a4-8848dbeddd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09bb9-7fd2-49f5-811f-13223d6620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7713bc-0ebc-4063-99a4-8848dbeddd2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6C5DA02-C743-4D9E-9367-4D81278C93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009bb9-7fd2-49f5-811f-13223d662051"/>
    <ds:schemaRef ds:uri="e77713bc-0ebc-4063-99a4-8848dbeddd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CFEBC7-F4D9-42A8-81DE-64B6A0F2FD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9ABD3C-AA9E-4069-B566-FCDD6C81D397}">
  <ds:schemaRefs>
    <ds:schemaRef ds:uri="e77713bc-0ebc-4063-99a4-8848dbeddd29"/>
    <ds:schemaRef ds:uri="http://purl.org/dc/elements/1.1/"/>
    <ds:schemaRef ds:uri="http://schemas.microsoft.com/office/2006/metadata/properties"/>
    <ds:schemaRef ds:uri="http://purl.org/dc/terms/"/>
    <ds:schemaRef ds:uri="fb009bb9-7fd2-49f5-811f-13223d662051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Words>335</Words>
  <Application>Microsoft Office PowerPoint</Application>
  <PresentationFormat>On-screen Show (4:3)</PresentationFormat>
  <Paragraphs>53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Tw Cen MT</vt:lpstr>
      <vt:lpstr>Tw Cen MT Condensed</vt:lpstr>
      <vt:lpstr>Wingdings 3</vt:lpstr>
      <vt:lpstr>Integral</vt:lpstr>
      <vt:lpstr>higher Design &amp; Manufacture</vt:lpstr>
      <vt:lpstr>Learning intentions &amp; success criteria</vt:lpstr>
      <vt:lpstr>Choosing the right material</vt:lpstr>
      <vt:lpstr>Properties</vt:lpstr>
      <vt:lpstr>Implications</vt:lpstr>
      <vt:lpstr>The systematic approach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S3 Design &amp; Manufacture</dc:title>
  <dc:creator>Mr Porter</dc:creator>
  <cp:lastModifiedBy>025SPorter</cp:lastModifiedBy>
  <cp:revision>25</cp:revision>
  <dcterms:created xsi:type="dcterms:W3CDTF">2020-05-18T09:31:07Z</dcterms:created>
  <dcterms:modified xsi:type="dcterms:W3CDTF">2022-09-20T08:27:57Z</dcterms:modified>
</cp:coreProperties>
</file>